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58" r:id="rId5"/>
    <p:sldId id="273" r:id="rId6"/>
    <p:sldId id="257" r:id="rId7"/>
    <p:sldId id="259" r:id="rId8"/>
    <p:sldId id="264" r:id="rId9"/>
    <p:sldId id="265" r:id="rId10"/>
    <p:sldId id="266" r:id="rId11"/>
    <p:sldId id="267" r:id="rId12"/>
    <p:sldId id="269" r:id="rId13"/>
    <p:sldId id="272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emical_formul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Uric Acid Estimation</a:t>
            </a:r>
            <a:r>
              <a:rPr lang="en-US" sz="5400" b="1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cap="none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*Hyperuricemia*</a:t>
            </a:r>
            <a:endParaRPr lang="en-US" sz="5400" b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087446"/>
            <a:ext cx="8689976" cy="1170353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Lecturer :</a:t>
            </a:r>
            <a:r>
              <a:rPr lang="en-US" sz="40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Hiba</a:t>
            </a:r>
            <a:r>
              <a:rPr lang="en-US" sz="4000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cap="non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cap="non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awood</a:t>
            </a:r>
            <a:endParaRPr lang="en-US" sz="400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Cosequences</a:t>
            </a:r>
            <a:r>
              <a:rPr lang="en-US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hyperuricemia </a:t>
            </a:r>
            <a:endParaRPr lang="en-US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42012"/>
            <a:ext cx="10363826" cy="4632960"/>
          </a:xfrm>
        </p:spPr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1) Urate is poorly soluble in plasma. At a urinary pH below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lead to the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deposition of urate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crys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in renal tissue or the urinary tract to form urate stones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.[renal calculi]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Crystallization in joints, especially those of the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feet (big toe),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produces the classic picture of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Gout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 Urate precipitation at these sites causes an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inflammatory 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response with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leucocyte infiltration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8251" t="28490" r="27693" b="43704"/>
          <a:stretch/>
        </p:blipFill>
        <p:spPr bwMode="auto">
          <a:xfrm>
            <a:off x="1341119" y="4319455"/>
            <a:ext cx="3161212" cy="1846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18" y="4171407"/>
            <a:ext cx="4084520" cy="19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1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28245"/>
            <a:ext cx="10364451" cy="1539631"/>
          </a:xfrm>
        </p:spPr>
        <p:txBody>
          <a:bodyPr/>
          <a:lstStyle/>
          <a:p>
            <a:r>
              <a:rPr lang="en-US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Hyperuricemia </a:t>
            </a:r>
            <a:endParaRPr lang="en-US" b="1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00738"/>
            <a:ext cx="10363826" cy="3946770"/>
          </a:xfrm>
        </p:spPr>
        <p:txBody>
          <a:bodyPr>
            <a:noAutofit/>
          </a:bodyPr>
          <a:lstStyle/>
          <a:p>
            <a:r>
              <a:rPr lang="en-US" sz="24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en-US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careful drug history is important, </a:t>
            </a:r>
            <a:r>
              <a:rPr lang="en-US" sz="24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such </a:t>
            </a:r>
            <a:r>
              <a:rPr lang="en-US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 thiazide diuretics, can evoke </a:t>
            </a:r>
            <a:r>
              <a:rPr lang="en-US" sz="2400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hyperuricaemia</a:t>
            </a:r>
            <a:r>
              <a:rPr lang="en-US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as well as a high alcohol intake. </a:t>
            </a:r>
            <a:endParaRPr lang="en-US" sz="2400" cap="none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4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en-US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family history may reveal a primary hereditary form of gout or </a:t>
            </a:r>
            <a:r>
              <a:rPr lang="en-US" sz="2400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hyperuricaemia</a:t>
            </a:r>
            <a:r>
              <a:rPr lang="en-US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en-US" sz="2400" cap="none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4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Check </a:t>
            </a:r>
            <a:r>
              <a:rPr lang="en-US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renal function with plasma urea and creatinine, as renal impairment is a common cause of </a:t>
            </a:r>
            <a:r>
              <a:rPr lang="en-US" sz="2400" cap="none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hyperuricaemia</a:t>
            </a:r>
            <a:endParaRPr lang="en-US" sz="2400" cap="none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4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 </a:t>
            </a:r>
            <a:r>
              <a:rPr lang="en-US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secondary conditions with high cell turnover, such as </a:t>
            </a:r>
            <a:r>
              <a:rPr lang="en-US" sz="2400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tumours</a:t>
            </a:r>
            <a:r>
              <a:rPr lang="en-US" sz="24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psoriasis </a:t>
            </a:r>
            <a:endParaRPr lang="en-US" sz="2400" cap="none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5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1555" y="452846"/>
            <a:ext cx="11138262" cy="630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1) L</a:t>
            </a:r>
            <a:r>
              <a:rPr lang="en-US" sz="2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ife style change : weight reduction, decrease intake of red meat</a:t>
            </a:r>
            <a:endParaRPr lang="en-US" sz="28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sz="2800" cap="none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r>
              <a:rPr lang="en-US" sz="2800" cap="none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Avoid </a:t>
            </a:r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thiazide diuretics</a:t>
            </a:r>
          </a:p>
          <a:p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3) Give </a:t>
            </a:r>
            <a:r>
              <a:rPr lang="en-US" sz="2800" cap="none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Uricosuric</a:t>
            </a:r>
            <a:r>
              <a:rPr lang="en-US" sz="2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drugs like </a:t>
            </a:r>
            <a:r>
              <a:rPr lang="en-US" sz="2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Allopurinol </a:t>
            </a:r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first line treatment [xanthine </a:t>
            </a:r>
            <a:r>
              <a:rPr lang="en-US" sz="2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oxidase </a:t>
            </a:r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inhibitors</a:t>
            </a:r>
            <a:r>
              <a:rPr lang="en-US" sz="2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], Colchicine</a:t>
            </a:r>
            <a:endParaRPr lang="en-US" sz="28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en-US" sz="2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NSAID </a:t>
            </a:r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like Aspirin, Ibuprofen, </a:t>
            </a:r>
            <a:r>
              <a:rPr lang="en-US" sz="2800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Naproxin</a:t>
            </a:r>
            <a:endParaRPr lang="en-US" sz="28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2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5) High fluid intake in patients with renal failure and likelihood of stone formation</a:t>
            </a:r>
          </a:p>
          <a:p>
            <a:pPr marL="0" indent="0" algn="ctr">
              <a:buNone/>
            </a:pPr>
            <a:r>
              <a:rPr lang="en-US" sz="3600" cap="none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4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820984"/>
            <a:ext cx="9769856" cy="883137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uric acid by spectrophotometer by </a:t>
            </a:r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Colorimetric/</a:t>
            </a:r>
            <a:r>
              <a:rPr lang="en-US" sz="2400" b="1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Uricase</a:t>
            </a:r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method] and calculation</a:t>
            </a:r>
            <a:b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Conc. of standard solution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g/dl</a:t>
            </a:r>
            <a:b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measure absorbance at 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546 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4487" t="35554" r="56282" b="40514"/>
          <a:stretch/>
        </p:blipFill>
        <p:spPr bwMode="auto">
          <a:xfrm>
            <a:off x="1977269" y="4110892"/>
            <a:ext cx="7174565" cy="1766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43109" t="49720" r="21635" b="35891"/>
          <a:stretch/>
        </p:blipFill>
        <p:spPr bwMode="auto">
          <a:xfrm>
            <a:off x="2616199" y="2704122"/>
            <a:ext cx="6131169" cy="111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929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14215"/>
            <a:ext cx="10364451" cy="1312985"/>
          </a:xfrm>
        </p:spPr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27201"/>
            <a:ext cx="10363826" cy="4939322"/>
          </a:xfrm>
        </p:spPr>
        <p:txBody>
          <a:bodyPr>
            <a:noAutofit/>
          </a:bodyPr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62-year-old man was treated with chemotherapy by the oncologists for non-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hodgkin’s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lymphoma. His biochemistry results post-chemotherapy were as follows: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Sodium 137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/L (135–145)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potassium 5.6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/L (3.5–5.0) 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urea 11.5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/L (2.5–7.5)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creatinine 138 µ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/L (70–110) 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albumin-adjusted calcium 2.19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/L (2.15–2.55) 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phosphate 3.17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/L (0.80–1.35) </a:t>
            </a:r>
          </a:p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urate 740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/L (200–430)</a:t>
            </a:r>
          </a:p>
          <a:p>
            <a:r>
              <a:rPr lang="en-US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comment about this case ?</a:t>
            </a:r>
            <a:endParaRPr lang="en-US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Where there is rapid growth of dividing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cells              consequent elevated nucleic acid turnover            increased purine metabolism and </a:t>
            </a:r>
            <a:r>
              <a:rPr lang="en-US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yperuricaemia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This is a case of </a:t>
            </a:r>
            <a:r>
              <a:rPr lang="en-US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umour</a:t>
            </a:r>
            <a:r>
              <a:rPr lang="en-US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lysis syndrome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which is the condition can occur after </a:t>
            </a:r>
            <a:r>
              <a:rPr lang="en-US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chemotherapy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where there is rapid cell destruction  with</a:t>
            </a:r>
            <a:r>
              <a:rPr lang="en-US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release of purine metabolites and intracellular ions such as potassium and phosphate             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hyperkalaemia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hyperphosphataemia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143261" y="2493108"/>
            <a:ext cx="672123" cy="21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97907" y="2899507"/>
            <a:ext cx="672123" cy="21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56029" y="3969729"/>
            <a:ext cx="773724" cy="23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151815" y="2899507"/>
            <a:ext cx="593970" cy="21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56755"/>
            <a:ext cx="10364451" cy="179709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uric acid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32000"/>
            <a:ext cx="10363826" cy="3767015"/>
          </a:xfrm>
        </p:spPr>
        <p:txBody>
          <a:bodyPr>
            <a:noAutofit/>
          </a:bodyPr>
          <a:lstStyle/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Uric acid is a heterocyclic compound of carbon, nitrogen, oxygen, and hydrogen with the 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  <a:hlinkClick r:id="rId2" tooltip="Chemical formula"/>
              </a:rPr>
              <a:t>formula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 C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It forms ions and salts known as urates and acid 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urates.</a:t>
            </a:r>
          </a:p>
          <a:p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Uric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acid is a product of the metabolic breakdown of purine 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nucleotides [adenine and guanine],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and it is a normal component of urine. 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125785"/>
            <a:ext cx="10363826" cy="4236915"/>
          </a:xfrm>
        </p:spPr>
        <p:txBody>
          <a:bodyPr>
            <a:noAutofit/>
          </a:bodyPr>
          <a:lstStyle/>
          <a:p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The purines adenine and guanine are constituents of nucleic acid from deoxyribonucleic acid </a:t>
            </a:r>
            <a:r>
              <a:rPr lang="en-US" sz="26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(DNA)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and ribonucleic acid </a:t>
            </a:r>
            <a:r>
              <a:rPr lang="en-US" sz="26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(RNA). </a:t>
            </a:r>
            <a:endParaRPr lang="en-US" sz="2600" cap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purines used by the body for nucleic acid synthesis may be derived from the breakdown of ingested nucleic acid, mostly from cell-rich 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meat diet,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or they may be synthesized de novo from small molecules. </a:t>
            </a:r>
          </a:p>
        </p:txBody>
      </p:sp>
    </p:spTree>
    <p:extLst>
      <p:ext uri="{BB962C8B-B14F-4D97-AF65-F5344CB8AC3E}">
        <p14:creationId xmlns:p14="http://schemas.microsoft.com/office/powerpoint/2010/main" val="7960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of Purines </a:t>
            </a:r>
            <a:endParaRPr lang="en-US" b="1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Uric acid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is formed in </a:t>
            </a:r>
            <a:r>
              <a:rPr lang="en-US" sz="2800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ways. These are: </a:t>
            </a:r>
            <a:endParaRPr lang="en-US" sz="2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1) increased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dietary purine intake </a:t>
            </a:r>
            <a:endParaRPr lang="en-US" sz="2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2) increased formation (either increased nucleic acid breakdown or increased de novo synthesis of purines)</a:t>
            </a:r>
          </a:p>
          <a:p>
            <a:pPr marL="0" indent="0">
              <a:buNone/>
            </a:pP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3) decreased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renal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excretion</a:t>
            </a:r>
          </a:p>
          <a:p>
            <a:pPr marL="0" indent="0">
              <a:buNone/>
            </a:pP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combination of the above.</a:t>
            </a:r>
          </a:p>
        </p:txBody>
      </p:sp>
    </p:spTree>
    <p:extLst>
      <p:ext uri="{BB962C8B-B14F-4D97-AF65-F5344CB8AC3E}">
        <p14:creationId xmlns:p14="http://schemas.microsoft.com/office/powerpoint/2010/main" val="250792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98" y="517832"/>
            <a:ext cx="10364451" cy="1596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9103" t="13447" r="21411" b="12934"/>
          <a:stretch/>
        </p:blipFill>
        <p:spPr bwMode="auto">
          <a:xfrm>
            <a:off x="609601" y="415163"/>
            <a:ext cx="10667999" cy="6307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6063" y="2516554"/>
            <a:ext cx="3102706" cy="1289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96891" y="3466011"/>
            <a:ext cx="1259171" cy="13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82338" y="883138"/>
            <a:ext cx="633047" cy="514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15323" y="1031631"/>
            <a:ext cx="617415" cy="453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7662" y="332153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 flipV="1">
            <a:off x="2579076" y="3102707"/>
            <a:ext cx="601785" cy="554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6244491" y="5337908"/>
            <a:ext cx="672123" cy="554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39" y="618518"/>
            <a:ext cx="10395088" cy="842959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 of uric acid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68138"/>
            <a:ext cx="10363826" cy="3823062"/>
          </a:xfrm>
        </p:spPr>
        <p:txBody>
          <a:bodyPr>
            <a:normAutofit/>
          </a:bodyPr>
          <a:lstStyle/>
          <a:p>
            <a:pPr algn="just"/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 most other mammals, uric acid further metabolized to the more water-soluble </a:t>
            </a:r>
            <a:r>
              <a:rPr lang="en-US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allantoin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Humans lack </a:t>
            </a:r>
            <a:r>
              <a:rPr lang="en-US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uricase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and thus their uric acid levels are higher.</a:t>
            </a:r>
          </a:p>
          <a:p>
            <a:pPr algn="just"/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It is because of the poor solubility of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urate, humans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are prone to the clinical effects of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hyperuricemia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such as gout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 medical condition like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renal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damage,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 kidney stones. </a:t>
            </a:r>
          </a:p>
          <a:p>
            <a:pPr algn="just"/>
            <a:endParaRPr lang="en-US" sz="28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31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Urate Excretion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Urate is filtered through the glomeruli and most is reabsorbed in the proximal tubules. More than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75%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that formed in urine is derived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from distal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tubular 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secretion, the remaining 25% passes into gut. Urinary excretion is lower in males than in females which may contribute to higher incidence of hyperuricemia in men.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89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yperuricaemia</a:t>
            </a:r>
            <a:r>
              <a:rPr lang="en-US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factors affect </a:t>
            </a:r>
            <a:r>
              <a:rPr lang="en-US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Hyperuricaemia</a:t>
            </a:r>
            <a:endParaRPr lang="en-US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76846"/>
            <a:ext cx="10363826" cy="4815840"/>
          </a:xfrm>
        </p:spPr>
        <p:txBody>
          <a:bodyPr>
            <a:noAutofit/>
          </a:bodyPr>
          <a:lstStyle/>
          <a:p>
            <a:pPr algn="just"/>
            <a:r>
              <a:rPr lang="en-US" sz="1800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lang="en-US" sz="1800" cap="none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yperuricaemia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 occur by two main mechanisms: increased production (overproducers) and/or decreased excretion (</a:t>
            </a:r>
            <a:r>
              <a:rPr lang="en-US" sz="1800" cap="none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underexcretors</a:t>
            </a:r>
            <a:r>
              <a:rPr lang="en-US" sz="1800" dirty="0" smtClean="0"/>
              <a:t>)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uric acid</a:t>
            </a:r>
          </a:p>
          <a:p>
            <a:pPr algn="just"/>
            <a:r>
              <a:rPr lang="en-US" sz="1800" u="sng" cap="none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the factors influence uric acid level:</a:t>
            </a:r>
          </a:p>
          <a:p>
            <a:pPr algn="just"/>
            <a:r>
              <a:rPr lang="en-US" sz="1800" cap="none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Sex: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Serum levels are higher in 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males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 in females </a:t>
            </a:r>
          </a:p>
          <a:p>
            <a:pPr marL="0" indent="0" algn="just">
              <a:buNone/>
            </a:pP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 </a:t>
            </a:r>
            <a:r>
              <a:rPr lang="en-US" sz="1800" cap="none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Obesity: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Levels tend to be higher in the obese. </a:t>
            </a:r>
            <a:endParaRPr lang="en-US" sz="1800" cap="none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 </a:t>
            </a:r>
            <a:r>
              <a:rPr lang="en-US" sz="1800" cap="none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Social class: 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more 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affluent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social classes tend to have a higher serum [urate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].</a:t>
            </a:r>
          </a:p>
          <a:p>
            <a:pPr marL="0" indent="0" algn="just">
              <a:buNone/>
            </a:pP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 </a:t>
            </a:r>
            <a:r>
              <a:rPr lang="en-US" sz="1800" cap="none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Diet: 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high-protein diet 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especially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meat or 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seafood. </a:t>
            </a: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 alcohol 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consumption because alcohol decrease renal excretion of urate</a:t>
            </a:r>
          </a:p>
          <a:p>
            <a:pPr marL="0" indent="0" algn="just">
              <a:buNone/>
            </a:pP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• </a:t>
            </a:r>
            <a:r>
              <a:rPr lang="en-US" sz="1800" cap="none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Genetic </a:t>
            </a:r>
            <a:r>
              <a:rPr lang="en-US" sz="1800" cap="none" dirty="0" smtClean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factors : </a:t>
            </a:r>
            <a:r>
              <a:rPr lang="en-US" sz="1800" cap="none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en-US" sz="1800" cap="none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rimary hyperuricemia</a:t>
            </a:r>
            <a:endParaRPr lang="en-US" sz="1800" cap="none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30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Secondary </a:t>
            </a:r>
            <a:r>
              <a:rPr lang="en-US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cap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yperuricemai</a:t>
            </a:r>
            <a:endParaRPr lang="en-US" cap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67840"/>
            <a:ext cx="10363826" cy="4667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cap="none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</a:t>
            </a:r>
            <a:r>
              <a:rPr lang="en-US" sz="1800" cap="none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I</a:t>
            </a:r>
            <a:r>
              <a:rPr lang="en-US" sz="1800" cap="none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ncreased </a:t>
            </a:r>
            <a:r>
              <a:rPr lang="en-US" sz="1800" cap="none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uric acid production :</a:t>
            </a:r>
          </a:p>
          <a:p>
            <a:pPr marL="0" indent="0">
              <a:buNone/>
            </a:pP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A) increased dietary intake of nucleotide.</a:t>
            </a:r>
            <a:endParaRPr lang="en-US" sz="18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cap="none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increased the activity of the enzyme </a:t>
            </a:r>
            <a:r>
              <a:rPr lang="en-US" sz="1800" cap="none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amidotransferase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[ which </a:t>
            </a:r>
            <a:r>
              <a:rPr lang="en-US" sz="1800" cap="none" dirty="0" err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catalyzses</a:t>
            </a: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the first step in purine biosynthesis]</a:t>
            </a:r>
            <a:endParaRPr lang="en-US" sz="18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cap="none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C) increased in tissue turnover like in malignancy, tissue damage: psoriasis or starvation</a:t>
            </a:r>
          </a:p>
          <a:p>
            <a:pPr marL="0" indent="0">
              <a:buNone/>
            </a:pPr>
            <a:r>
              <a:rPr lang="en-US" sz="18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Decrease in renal excretion of uric acid : </a:t>
            </a:r>
          </a:p>
          <a:p>
            <a:pPr marL="0" indent="0">
              <a:buNone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A) chronic renal disease</a:t>
            </a:r>
          </a:p>
          <a:p>
            <a:pPr marL="0" indent="0">
              <a:buNone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B) drugs ( thiazide diuretics and low dose of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salisylate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C) lead </a:t>
            </a: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poisoning</a:t>
            </a:r>
          </a:p>
          <a:p>
            <a:pPr marL="0" indent="0">
              <a:buNone/>
            </a:pPr>
            <a:r>
              <a:rPr lang="en-US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D) alcohol intake</a:t>
            </a:r>
            <a:endParaRPr lang="en-U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cap="none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8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sz="1800" cap="none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2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</TotalTime>
  <Words>801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Uric Acid Estimation *Hyperuricemia*</vt:lpstr>
      <vt:lpstr>What is uric acid </vt:lpstr>
      <vt:lpstr>PowerPoint Presentation</vt:lpstr>
      <vt:lpstr>Pool of Purines </vt:lpstr>
      <vt:lpstr>PowerPoint Presentation</vt:lpstr>
      <vt:lpstr>Metabolism of uric acid</vt:lpstr>
      <vt:lpstr>Urate Excretion </vt:lpstr>
      <vt:lpstr>Hyperuricaemia and factors affect Hyperuricaemia</vt:lpstr>
      <vt:lpstr>Causes of Secondary Hyperuricemai</vt:lpstr>
      <vt:lpstr>Cosequences of hyperuricemia </vt:lpstr>
      <vt:lpstr>Investigation of Hyperuricemia </vt:lpstr>
      <vt:lpstr>PowerPoint Presentation</vt:lpstr>
      <vt:lpstr>treatment</vt:lpstr>
      <vt:lpstr>Estimation of uric acid by spectrophotometer by [Colorimetric/Uricase method] and calculation  **Conc. of standard solution 8 g/dl **measure absorbance at 546 nm   </vt:lpstr>
      <vt:lpstr>case</vt:lpstr>
      <vt:lpstr>comment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Uric acid estimation</dc:title>
  <dc:creator>Maher</dc:creator>
  <cp:lastModifiedBy>Maher</cp:lastModifiedBy>
  <cp:revision>91</cp:revision>
  <dcterms:created xsi:type="dcterms:W3CDTF">2022-11-29T17:11:06Z</dcterms:created>
  <dcterms:modified xsi:type="dcterms:W3CDTF">2023-11-25T16:15:11Z</dcterms:modified>
</cp:coreProperties>
</file>